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B9402AD-65DF-4E30-BFE6-FDDDF69F9EF0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макет с нумерацией2">
    <p:bg>
      <p:bgPr>
        <a:solidFill>
          <a:srgbClr val="FFFF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405A221-C879-4935-9705-37C525FBA82A}"/>
              </a:ext>
            </a:extLst>
          </p:cNvPr>
          <p:cNvSpPr/>
          <p:nvPr userDrawn="1"/>
        </p:nvSpPr>
        <p:spPr>
          <a:xfrm>
            <a:off x="7092950" y="6561138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рямоугольник 2">
            <a:hlinkClick r:id="" action="ppaction://noaction"/>
            <a:extLst>
              <a:ext uri="{FF2B5EF4-FFF2-40B4-BE49-F238E27FC236}">
                <a16:creationId xmlns:a16="http://schemas.microsoft.com/office/drawing/2014/main" id="{7F991906-CD4C-4FCC-BD75-F355E3F5FE41}"/>
              </a:ext>
            </a:extLst>
          </p:cNvPr>
          <p:cNvSpPr/>
          <p:nvPr userDrawn="1"/>
        </p:nvSpPr>
        <p:spPr>
          <a:xfrm>
            <a:off x="7515225" y="6556375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Прямоугольник 3">
            <a:hlinkClick r:id="" action="ppaction://noaction"/>
            <a:extLst>
              <a:ext uri="{FF2B5EF4-FFF2-40B4-BE49-F238E27FC236}">
                <a16:creationId xmlns:a16="http://schemas.microsoft.com/office/drawing/2014/main" id="{EEE9B91E-4C77-485B-94E6-21E97197B29D}"/>
              </a:ext>
            </a:extLst>
          </p:cNvPr>
          <p:cNvSpPr/>
          <p:nvPr userDrawn="1"/>
        </p:nvSpPr>
        <p:spPr>
          <a:xfrm>
            <a:off x="7924800" y="6557963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>
            <a:hlinkClick r:id="" action="ppaction://noaction"/>
            <a:extLst>
              <a:ext uri="{FF2B5EF4-FFF2-40B4-BE49-F238E27FC236}">
                <a16:creationId xmlns:a16="http://schemas.microsoft.com/office/drawing/2014/main" id="{1B685ACC-3B16-4E4E-BAC8-8E718F6C145D}"/>
              </a:ext>
            </a:extLst>
          </p:cNvPr>
          <p:cNvSpPr/>
          <p:nvPr userDrawn="1"/>
        </p:nvSpPr>
        <p:spPr>
          <a:xfrm>
            <a:off x="8348663" y="6557963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97570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устой макет с нумерацией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 descr="Logo_mini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223838"/>
            <a:ext cx="647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D2F93C3-EDE8-4D74-8E5E-EE94680A0A70}"/>
              </a:ext>
            </a:extLst>
          </p:cNvPr>
          <p:cNvSpPr/>
          <p:nvPr userDrawn="1"/>
        </p:nvSpPr>
        <p:spPr>
          <a:xfrm>
            <a:off x="7092950" y="6561138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>
            <a:hlinkClick r:id="" action="ppaction://noaction"/>
            <a:extLst>
              <a:ext uri="{FF2B5EF4-FFF2-40B4-BE49-F238E27FC236}">
                <a16:creationId xmlns:a16="http://schemas.microsoft.com/office/drawing/2014/main" id="{1A4C4855-FBDB-4395-8F5E-42550CCF1686}"/>
              </a:ext>
            </a:extLst>
          </p:cNvPr>
          <p:cNvSpPr/>
          <p:nvPr userDrawn="1"/>
        </p:nvSpPr>
        <p:spPr>
          <a:xfrm>
            <a:off x="7515225" y="6556375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>
            <a:hlinkClick r:id="" action="ppaction://noaction"/>
            <a:extLst>
              <a:ext uri="{FF2B5EF4-FFF2-40B4-BE49-F238E27FC236}">
                <a16:creationId xmlns:a16="http://schemas.microsoft.com/office/drawing/2014/main" id="{8CE3280D-C89D-4B90-AF76-27FBCE4BAAF8}"/>
              </a:ext>
            </a:extLst>
          </p:cNvPr>
          <p:cNvSpPr/>
          <p:nvPr userDrawn="1"/>
        </p:nvSpPr>
        <p:spPr>
          <a:xfrm>
            <a:off x="7924800" y="6557963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>
            <a:hlinkClick r:id="" action="ppaction://noaction"/>
            <a:extLst>
              <a:ext uri="{FF2B5EF4-FFF2-40B4-BE49-F238E27FC236}">
                <a16:creationId xmlns:a16="http://schemas.microsoft.com/office/drawing/2014/main" id="{7D7BA875-DED8-492E-8C01-AED9AE59CE92}"/>
              </a:ext>
            </a:extLst>
          </p:cNvPr>
          <p:cNvSpPr/>
          <p:nvPr userDrawn="1"/>
        </p:nvSpPr>
        <p:spPr>
          <a:xfrm>
            <a:off x="8348663" y="6557963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одержимое 13"/>
          <p:cNvSpPr>
            <a:spLocks noGrp="1"/>
          </p:cNvSpPr>
          <p:nvPr>
            <p:ph sz="quarter" idx="16"/>
          </p:nvPr>
        </p:nvSpPr>
        <p:spPr>
          <a:xfrm>
            <a:off x="250825" y="1160463"/>
            <a:ext cx="8208963" cy="35937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FF8400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6" name="Содержимое 13"/>
          <p:cNvSpPr>
            <a:spLocks noGrp="1"/>
          </p:cNvSpPr>
          <p:nvPr>
            <p:ph sz="quarter" idx="17"/>
          </p:nvPr>
        </p:nvSpPr>
        <p:spPr>
          <a:xfrm>
            <a:off x="233590" y="1646951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7" name="Содержимое 13"/>
          <p:cNvSpPr>
            <a:spLocks noGrp="1"/>
          </p:cNvSpPr>
          <p:nvPr>
            <p:ph sz="quarter" idx="18"/>
          </p:nvPr>
        </p:nvSpPr>
        <p:spPr>
          <a:xfrm>
            <a:off x="239894" y="2078998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200" b="0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</p:txBody>
      </p:sp>
      <p:sp>
        <p:nvSpPr>
          <p:cNvPr id="19" name="Содержимое 8"/>
          <p:cNvSpPr>
            <a:spLocks noGrp="1"/>
          </p:cNvSpPr>
          <p:nvPr>
            <p:ph sz="quarter" idx="13"/>
          </p:nvPr>
        </p:nvSpPr>
        <p:spPr>
          <a:xfrm>
            <a:off x="250825" y="188914"/>
            <a:ext cx="7074715" cy="75238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4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56B01B3F-FAA0-4A5C-BA3C-ABA8EAD57D4E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0A51C19A-6F6C-4EA0-AC34-7DCEEADF43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910487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 аккредитации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 descr="Logo_mini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223838"/>
            <a:ext cx="647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D1EED17-4AAF-469D-9F37-5A0D7BE84D5E}"/>
              </a:ext>
            </a:extLst>
          </p:cNvPr>
          <p:cNvSpPr/>
          <p:nvPr userDrawn="1"/>
        </p:nvSpPr>
        <p:spPr>
          <a:xfrm>
            <a:off x="7092950" y="6561138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>
            <a:hlinkClick r:id="" action="ppaction://noaction"/>
            <a:extLst>
              <a:ext uri="{FF2B5EF4-FFF2-40B4-BE49-F238E27FC236}">
                <a16:creationId xmlns:a16="http://schemas.microsoft.com/office/drawing/2014/main" id="{40CA4690-2CBF-4106-890E-D8DB98EF6B10}"/>
              </a:ext>
            </a:extLst>
          </p:cNvPr>
          <p:cNvSpPr/>
          <p:nvPr userDrawn="1"/>
        </p:nvSpPr>
        <p:spPr>
          <a:xfrm>
            <a:off x="7515225" y="6556375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>
            <a:hlinkClick r:id="" action="ppaction://noaction"/>
            <a:extLst>
              <a:ext uri="{FF2B5EF4-FFF2-40B4-BE49-F238E27FC236}">
                <a16:creationId xmlns:a16="http://schemas.microsoft.com/office/drawing/2014/main" id="{534F04FE-3762-4399-8BBD-E9B170D401F8}"/>
              </a:ext>
            </a:extLst>
          </p:cNvPr>
          <p:cNvSpPr/>
          <p:nvPr userDrawn="1"/>
        </p:nvSpPr>
        <p:spPr>
          <a:xfrm>
            <a:off x="7924800" y="6557963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>
            <a:hlinkClick r:id="" action="ppaction://noaction"/>
            <a:extLst>
              <a:ext uri="{FF2B5EF4-FFF2-40B4-BE49-F238E27FC236}">
                <a16:creationId xmlns:a16="http://schemas.microsoft.com/office/drawing/2014/main" id="{2FC87036-3177-40E9-AB56-4C9565DCF833}"/>
              </a:ext>
            </a:extLst>
          </p:cNvPr>
          <p:cNvSpPr/>
          <p:nvPr userDrawn="1"/>
        </p:nvSpPr>
        <p:spPr>
          <a:xfrm>
            <a:off x="8348663" y="6557963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одержимое 13"/>
          <p:cNvSpPr>
            <a:spLocks noGrp="1"/>
          </p:cNvSpPr>
          <p:nvPr>
            <p:ph sz="quarter" idx="16"/>
          </p:nvPr>
        </p:nvSpPr>
        <p:spPr>
          <a:xfrm>
            <a:off x="250825" y="1160463"/>
            <a:ext cx="8208963" cy="35937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FF8400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6" name="Содержимое 13"/>
          <p:cNvSpPr>
            <a:spLocks noGrp="1"/>
          </p:cNvSpPr>
          <p:nvPr>
            <p:ph sz="quarter" idx="17"/>
          </p:nvPr>
        </p:nvSpPr>
        <p:spPr>
          <a:xfrm>
            <a:off x="233590" y="1646951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7" name="Содержимое 13"/>
          <p:cNvSpPr>
            <a:spLocks noGrp="1"/>
          </p:cNvSpPr>
          <p:nvPr>
            <p:ph sz="quarter" idx="18"/>
          </p:nvPr>
        </p:nvSpPr>
        <p:spPr>
          <a:xfrm>
            <a:off x="239894" y="2078998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200" b="0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</p:txBody>
      </p:sp>
      <p:sp>
        <p:nvSpPr>
          <p:cNvPr id="19" name="Содержимое 8"/>
          <p:cNvSpPr>
            <a:spLocks noGrp="1"/>
          </p:cNvSpPr>
          <p:nvPr>
            <p:ph sz="quarter" idx="13"/>
          </p:nvPr>
        </p:nvSpPr>
        <p:spPr>
          <a:xfrm>
            <a:off x="250825" y="188914"/>
            <a:ext cx="7074715" cy="75238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4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6BC17AF9-E365-4DD9-B27D-51AB3CDB324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E07FA8EB-1110-47C4-A1E1-FCC22CA625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434697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 сертификации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 descr="Logo_mini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223838"/>
            <a:ext cx="647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CE4C0D1-8A3D-4083-9F2D-0CD0ECC13119}"/>
              </a:ext>
            </a:extLst>
          </p:cNvPr>
          <p:cNvSpPr/>
          <p:nvPr userDrawn="1"/>
        </p:nvSpPr>
        <p:spPr>
          <a:xfrm>
            <a:off x="7092950" y="6561138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>
            <a:hlinkClick r:id="" action="ppaction://noaction"/>
            <a:extLst>
              <a:ext uri="{FF2B5EF4-FFF2-40B4-BE49-F238E27FC236}">
                <a16:creationId xmlns:a16="http://schemas.microsoft.com/office/drawing/2014/main" id="{DA7236E4-7BD4-4A5C-9B7E-68D9B03D64E9}"/>
              </a:ext>
            </a:extLst>
          </p:cNvPr>
          <p:cNvSpPr/>
          <p:nvPr userDrawn="1"/>
        </p:nvSpPr>
        <p:spPr>
          <a:xfrm>
            <a:off x="7515225" y="6556375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>
            <a:hlinkClick r:id="" action="ppaction://noaction"/>
            <a:extLst>
              <a:ext uri="{FF2B5EF4-FFF2-40B4-BE49-F238E27FC236}">
                <a16:creationId xmlns:a16="http://schemas.microsoft.com/office/drawing/2014/main" id="{8FA70756-C236-4034-8354-F5C7A8DFD452}"/>
              </a:ext>
            </a:extLst>
          </p:cNvPr>
          <p:cNvSpPr/>
          <p:nvPr userDrawn="1"/>
        </p:nvSpPr>
        <p:spPr>
          <a:xfrm>
            <a:off x="7924800" y="6557963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>
            <a:hlinkClick r:id="" action="ppaction://noaction"/>
            <a:extLst>
              <a:ext uri="{FF2B5EF4-FFF2-40B4-BE49-F238E27FC236}">
                <a16:creationId xmlns:a16="http://schemas.microsoft.com/office/drawing/2014/main" id="{2888A650-396A-4CA3-AD40-A2CDE288DBD3}"/>
              </a:ext>
            </a:extLst>
          </p:cNvPr>
          <p:cNvSpPr/>
          <p:nvPr userDrawn="1"/>
        </p:nvSpPr>
        <p:spPr>
          <a:xfrm>
            <a:off x="8348663" y="6557963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одержимое 13"/>
          <p:cNvSpPr>
            <a:spLocks noGrp="1"/>
          </p:cNvSpPr>
          <p:nvPr>
            <p:ph sz="quarter" idx="16"/>
          </p:nvPr>
        </p:nvSpPr>
        <p:spPr>
          <a:xfrm>
            <a:off x="250825" y="1160463"/>
            <a:ext cx="8208963" cy="35937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FF8400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6" name="Содержимое 13"/>
          <p:cNvSpPr>
            <a:spLocks noGrp="1"/>
          </p:cNvSpPr>
          <p:nvPr>
            <p:ph sz="quarter" idx="17"/>
          </p:nvPr>
        </p:nvSpPr>
        <p:spPr>
          <a:xfrm>
            <a:off x="233590" y="1646951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7" name="Содержимое 13"/>
          <p:cNvSpPr>
            <a:spLocks noGrp="1"/>
          </p:cNvSpPr>
          <p:nvPr>
            <p:ph sz="quarter" idx="18"/>
          </p:nvPr>
        </p:nvSpPr>
        <p:spPr>
          <a:xfrm>
            <a:off x="239894" y="2078998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200" b="0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</p:txBody>
      </p:sp>
      <p:sp>
        <p:nvSpPr>
          <p:cNvPr id="19" name="Содержимое 8"/>
          <p:cNvSpPr>
            <a:spLocks noGrp="1"/>
          </p:cNvSpPr>
          <p:nvPr>
            <p:ph sz="quarter" idx="13"/>
          </p:nvPr>
        </p:nvSpPr>
        <p:spPr>
          <a:xfrm>
            <a:off x="250825" y="188914"/>
            <a:ext cx="7074715" cy="75238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4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C3F76586-3D10-4AED-B981-EDF45EA5EF2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B8F89276-42E3-48D3-B6EE-5A8A7356D0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120648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0D288A-FD33-4F24-8E8C-7075FDB457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557963"/>
            <a:ext cx="539750" cy="2174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2000" b="1">
                <a:solidFill>
                  <a:srgbClr val="4C4C4C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4D0AD1-E9D2-46B6-852B-6738C35E2E3E}" type="slidenum">
              <a:rPr lang="ru-RU" alt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cs typeface="Arial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0463BC5-DD28-4998-A457-22742D662637}"/>
              </a:ext>
            </a:extLst>
          </p:cNvPr>
          <p:cNvSpPr/>
          <p:nvPr/>
        </p:nvSpPr>
        <p:spPr>
          <a:xfrm>
            <a:off x="7092950" y="6561138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Прямоугольник 3">
            <a:hlinkClick r:id="" action="ppaction://noaction"/>
            <a:extLst>
              <a:ext uri="{FF2B5EF4-FFF2-40B4-BE49-F238E27FC236}">
                <a16:creationId xmlns:a16="http://schemas.microsoft.com/office/drawing/2014/main" id="{FB1900C5-B599-4339-A64B-3F0C4C29921B}"/>
              </a:ext>
            </a:extLst>
          </p:cNvPr>
          <p:cNvSpPr/>
          <p:nvPr/>
        </p:nvSpPr>
        <p:spPr>
          <a:xfrm>
            <a:off x="7515225" y="6556375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>
            <a:hlinkClick r:id="" action="ppaction://noaction"/>
            <a:extLst>
              <a:ext uri="{FF2B5EF4-FFF2-40B4-BE49-F238E27FC236}">
                <a16:creationId xmlns:a16="http://schemas.microsoft.com/office/drawing/2014/main" id="{ABD176E9-148A-4CC7-B4AC-DAF1EA6EA973}"/>
              </a:ext>
            </a:extLst>
          </p:cNvPr>
          <p:cNvSpPr/>
          <p:nvPr/>
        </p:nvSpPr>
        <p:spPr>
          <a:xfrm>
            <a:off x="7924800" y="6557963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>
            <a:hlinkClick r:id="" action="ppaction://noaction"/>
            <a:extLst>
              <a:ext uri="{FF2B5EF4-FFF2-40B4-BE49-F238E27FC236}">
                <a16:creationId xmlns:a16="http://schemas.microsoft.com/office/drawing/2014/main" id="{B19B6A63-F632-430B-8944-24AFF6444C80}"/>
              </a:ext>
            </a:extLst>
          </p:cNvPr>
          <p:cNvSpPr/>
          <p:nvPr/>
        </p:nvSpPr>
        <p:spPr>
          <a:xfrm>
            <a:off x="8348663" y="6557963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54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5E3D7B4D-FDD6-486C-863D-91E2C1C5B6D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sz="1750" dirty="0">
                <a:solidFill>
                  <a:schemeClr val="accent6">
                    <a:lumMod val="50000"/>
                  </a:schemeClr>
                </a:solidFill>
              </a:rPr>
              <a:t>Сведения о наличии инсектицидов против саранчовых вредителей  на балансе у  представителей средств защиты растений по состоянию на 12 мая 2021 г.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875FB2-2B26-4BFD-90B3-4BACF9248619}"/>
              </a:ext>
            </a:extLst>
          </p:cNvPr>
          <p:cNvSpPr txBox="1"/>
          <p:nvPr/>
        </p:nvSpPr>
        <p:spPr>
          <a:xfrm>
            <a:off x="359531" y="6326785"/>
            <a:ext cx="65534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accent6">
                    <a:lumMod val="50000"/>
                  </a:schemeClr>
                </a:solidFill>
              </a:rPr>
              <a:t>Информация подготовлена отделом защиты растений филиала ФГБУ «</a:t>
            </a:r>
            <a:r>
              <a:rPr lang="ru-RU" sz="1000" dirty="0" err="1">
                <a:solidFill>
                  <a:schemeClr val="accent6">
                    <a:lumMod val="50000"/>
                  </a:schemeClr>
                </a:solidFill>
              </a:rPr>
              <a:t>Россельхозцентр</a:t>
            </a:r>
            <a:r>
              <a:rPr lang="ru-RU" sz="1000" dirty="0">
                <a:solidFill>
                  <a:schemeClr val="accent6">
                    <a:lumMod val="50000"/>
                  </a:schemeClr>
                </a:solidFill>
              </a:rPr>
              <a:t>» по Волгоградской области на основании  полученных данных от  поставщиков СЗР.  тел.: 8(8442)33-67-46</a:t>
            </a:r>
          </a:p>
        </p:txBody>
      </p:sp>
      <p:graphicFrame>
        <p:nvGraphicFramePr>
          <p:cNvPr id="17" name="Объект 16">
            <a:extLst>
              <a:ext uri="{FF2B5EF4-FFF2-40B4-BE49-F238E27FC236}">
                <a16:creationId xmlns:a16="http://schemas.microsoft.com/office/drawing/2014/main" id="{838E48E8-4DEB-44FD-96CC-591528F3E952}"/>
              </a:ext>
            </a:extLst>
          </p:cNvPr>
          <p:cNvGraphicFramePr>
            <a:graphicFrameLocks noGrp="1"/>
          </p:cNvGraphicFramePr>
          <p:nvPr>
            <p:ph sz="quarter" idx="16"/>
            <p:extLst>
              <p:ext uri="{D42A27DB-BD31-4B8C-83A1-F6EECF244321}">
                <p14:modId xmlns:p14="http://schemas.microsoft.com/office/powerpoint/2010/main" val="3303296913"/>
              </p:ext>
            </p:extLst>
          </p:nvPr>
        </p:nvGraphicFramePr>
        <p:xfrm>
          <a:off x="250825" y="1010696"/>
          <a:ext cx="8641659" cy="532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441">
                  <a:extLst>
                    <a:ext uri="{9D8B030D-6E8A-4147-A177-3AD203B41FA5}">
                      <a16:colId xmlns:a16="http://schemas.microsoft.com/office/drawing/2014/main" val="1288635127"/>
                    </a:ext>
                  </a:extLst>
                </a:gridCol>
                <a:gridCol w="664743">
                  <a:extLst>
                    <a:ext uri="{9D8B030D-6E8A-4147-A177-3AD203B41FA5}">
                      <a16:colId xmlns:a16="http://schemas.microsoft.com/office/drawing/2014/main" val="2352074778"/>
                    </a:ext>
                  </a:extLst>
                </a:gridCol>
                <a:gridCol w="480093">
                  <a:extLst>
                    <a:ext uri="{9D8B030D-6E8A-4147-A177-3AD203B41FA5}">
                      <a16:colId xmlns:a16="http://schemas.microsoft.com/office/drawing/2014/main" val="3232731880"/>
                    </a:ext>
                  </a:extLst>
                </a:gridCol>
                <a:gridCol w="664743">
                  <a:extLst>
                    <a:ext uri="{9D8B030D-6E8A-4147-A177-3AD203B41FA5}">
                      <a16:colId xmlns:a16="http://schemas.microsoft.com/office/drawing/2014/main" val="3315572608"/>
                    </a:ext>
                  </a:extLst>
                </a:gridCol>
                <a:gridCol w="517022">
                  <a:extLst>
                    <a:ext uri="{9D8B030D-6E8A-4147-A177-3AD203B41FA5}">
                      <a16:colId xmlns:a16="http://schemas.microsoft.com/office/drawing/2014/main" val="290056051"/>
                    </a:ext>
                  </a:extLst>
                </a:gridCol>
                <a:gridCol w="617753">
                  <a:extLst>
                    <a:ext uri="{9D8B030D-6E8A-4147-A177-3AD203B41FA5}">
                      <a16:colId xmlns:a16="http://schemas.microsoft.com/office/drawing/2014/main" val="3317758183"/>
                    </a:ext>
                  </a:extLst>
                </a:gridCol>
                <a:gridCol w="415528">
                  <a:extLst>
                    <a:ext uri="{9D8B030D-6E8A-4147-A177-3AD203B41FA5}">
                      <a16:colId xmlns:a16="http://schemas.microsoft.com/office/drawing/2014/main" val="2856491603"/>
                    </a:ext>
                  </a:extLst>
                </a:gridCol>
                <a:gridCol w="415528">
                  <a:extLst>
                    <a:ext uri="{9D8B030D-6E8A-4147-A177-3AD203B41FA5}">
                      <a16:colId xmlns:a16="http://schemas.microsoft.com/office/drawing/2014/main" val="249525210"/>
                    </a:ext>
                  </a:extLst>
                </a:gridCol>
                <a:gridCol w="415528">
                  <a:extLst>
                    <a:ext uri="{9D8B030D-6E8A-4147-A177-3AD203B41FA5}">
                      <a16:colId xmlns:a16="http://schemas.microsoft.com/office/drawing/2014/main" val="2390089800"/>
                    </a:ext>
                  </a:extLst>
                </a:gridCol>
                <a:gridCol w="415528">
                  <a:extLst>
                    <a:ext uri="{9D8B030D-6E8A-4147-A177-3AD203B41FA5}">
                      <a16:colId xmlns:a16="http://schemas.microsoft.com/office/drawing/2014/main" val="751397378"/>
                    </a:ext>
                  </a:extLst>
                </a:gridCol>
                <a:gridCol w="415528">
                  <a:extLst>
                    <a:ext uri="{9D8B030D-6E8A-4147-A177-3AD203B41FA5}">
                      <a16:colId xmlns:a16="http://schemas.microsoft.com/office/drawing/2014/main" val="164087541"/>
                    </a:ext>
                  </a:extLst>
                </a:gridCol>
                <a:gridCol w="415528">
                  <a:extLst>
                    <a:ext uri="{9D8B030D-6E8A-4147-A177-3AD203B41FA5}">
                      <a16:colId xmlns:a16="http://schemas.microsoft.com/office/drawing/2014/main" val="620126184"/>
                    </a:ext>
                  </a:extLst>
                </a:gridCol>
                <a:gridCol w="415528">
                  <a:extLst>
                    <a:ext uri="{9D8B030D-6E8A-4147-A177-3AD203B41FA5}">
                      <a16:colId xmlns:a16="http://schemas.microsoft.com/office/drawing/2014/main" val="1122339268"/>
                    </a:ext>
                  </a:extLst>
                </a:gridCol>
                <a:gridCol w="415528">
                  <a:extLst>
                    <a:ext uri="{9D8B030D-6E8A-4147-A177-3AD203B41FA5}">
                      <a16:colId xmlns:a16="http://schemas.microsoft.com/office/drawing/2014/main" val="519211856"/>
                    </a:ext>
                  </a:extLst>
                </a:gridCol>
                <a:gridCol w="415528">
                  <a:extLst>
                    <a:ext uri="{9D8B030D-6E8A-4147-A177-3AD203B41FA5}">
                      <a16:colId xmlns:a16="http://schemas.microsoft.com/office/drawing/2014/main" val="4066461996"/>
                    </a:ext>
                  </a:extLst>
                </a:gridCol>
                <a:gridCol w="415528">
                  <a:extLst>
                    <a:ext uri="{9D8B030D-6E8A-4147-A177-3AD203B41FA5}">
                      <a16:colId xmlns:a16="http://schemas.microsoft.com/office/drawing/2014/main" val="2395060324"/>
                    </a:ext>
                  </a:extLst>
                </a:gridCol>
                <a:gridCol w="415528">
                  <a:extLst>
                    <a:ext uri="{9D8B030D-6E8A-4147-A177-3AD203B41FA5}">
                      <a16:colId xmlns:a16="http://schemas.microsoft.com/office/drawing/2014/main" val="2226150050"/>
                    </a:ext>
                  </a:extLst>
                </a:gridCol>
                <a:gridCol w="415528">
                  <a:extLst>
                    <a:ext uri="{9D8B030D-6E8A-4147-A177-3AD203B41FA5}">
                      <a16:colId xmlns:a16="http://schemas.microsoft.com/office/drawing/2014/main" val="3158579820"/>
                    </a:ext>
                  </a:extLst>
                </a:gridCol>
                <a:gridCol w="415528">
                  <a:extLst>
                    <a:ext uri="{9D8B030D-6E8A-4147-A177-3AD203B41FA5}">
                      <a16:colId xmlns:a16="http://schemas.microsoft.com/office/drawing/2014/main" val="2178489172"/>
                    </a:ext>
                  </a:extLst>
                </a:gridCol>
              </a:tblGrid>
              <a:tr h="225731">
                <a:tc gridSpan="19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Контактно-кишечные действия    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800283"/>
                  </a:ext>
                </a:extLst>
              </a:tr>
              <a:tr h="22573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№ п/п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д.в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Альфа-</a:t>
                      </a:r>
                    </a:p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циперметрин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д.в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Лямбда-</a:t>
                      </a:r>
                    </a:p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цигалотрин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д.в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Дифлубензурон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д.в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Малатин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д.в. Циперметрин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д.в. Гамма-цигалотрин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д.в. Дельтаметрин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 д.в. Зета-циперметрин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д.в. Люфенурон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096986"/>
                  </a:ext>
                </a:extLst>
              </a:tr>
              <a:tr h="2257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наим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               преп.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тонн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наим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преп.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тонн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наим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преп.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тонн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наим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преп.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тонн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наим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преп.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тонн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наим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преп.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тонн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наим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преп.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тонн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наим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преп.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тонн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наим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преп.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тонн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963354"/>
                  </a:ext>
                </a:extLst>
              </a:tr>
              <a:tr h="2501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Альфа-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Ципи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1,25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Кунгфу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3,4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Герольд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Искра М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5,5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Циперус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5,5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Вантекс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6,85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Децис Эксперт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Таран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Матч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0,6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597129"/>
                  </a:ext>
                </a:extLst>
              </a:tr>
              <a:tr h="225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Альтерр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Молния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14,4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Дифлуцид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280273"/>
                  </a:ext>
                </a:extLst>
              </a:tr>
              <a:tr h="225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Фаскорд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1,84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Гладиатор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267179"/>
                  </a:ext>
                </a:extLst>
              </a:tr>
              <a:tr h="225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Цунами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0,5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Брейк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4,515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522852"/>
                  </a:ext>
                </a:extLst>
              </a:tr>
              <a:tr h="225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Ци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-Альфа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10,5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715670"/>
                  </a:ext>
                </a:extLst>
              </a:tr>
              <a:tr h="225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Пикет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1,5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565569"/>
                  </a:ext>
                </a:extLst>
              </a:tr>
              <a:tr h="225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Фасшанс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793586"/>
                  </a:ext>
                </a:extLst>
              </a:tr>
              <a:tr h="225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Альфабел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399731"/>
                  </a:ext>
                </a:extLst>
              </a:tr>
              <a:tr h="225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Цезарь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1,5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761098"/>
                  </a:ext>
                </a:extLst>
              </a:tr>
              <a:tr h="225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Итого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24,09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27,315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5,5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5,5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6,85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0,6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976812"/>
                  </a:ext>
                </a:extLst>
              </a:tr>
              <a:tr h="225731">
                <a:tc gridSpan="19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Контактно-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кишечного,системного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действия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03596"/>
                  </a:ext>
                </a:extLst>
              </a:tr>
              <a:tr h="3347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д.в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Имидаклоприд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д.в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Клотианидин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д.в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Ацетамиприд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д.в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Фипронил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д.в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Имидаклоприд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+ альфа-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циперметрин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д.в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Имидаклоприд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+ лямбда-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цигалотрин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д.в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Клотианидин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+ зета-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циперметрин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д.в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Дифлубензурон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+ 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имидаклоприд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д.в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Хлопририфос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+ 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циперметрин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472873"/>
                  </a:ext>
                </a:extLst>
              </a:tr>
              <a:tr h="2257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наим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               преп.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тонн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наим.                преп.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тонн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наим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               преп.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тонн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наим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               преп.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тонн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наим.                преп.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тонн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наим.                преп.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тонн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наим.                преп.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тонн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наим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               преп.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тонн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наим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               преп.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тонн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387660"/>
                  </a:ext>
                </a:extLst>
              </a:tr>
              <a:tr h="225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Конфидор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Экстра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1,604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Клотиамет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Гринда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0,07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Монарх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0,468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Имидж Плюс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3,8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Борей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1,54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Клонрин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Локустин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1,26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Ципи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Плюс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8,4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348757"/>
                  </a:ext>
                </a:extLst>
              </a:tr>
              <a:tr h="225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Танрек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3,5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Тайшин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0,7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Моспилан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0,03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Ария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2,86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393281"/>
                  </a:ext>
                </a:extLst>
              </a:tr>
              <a:tr h="225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Имидор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2,22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279611"/>
                  </a:ext>
                </a:extLst>
              </a:tr>
              <a:tr h="225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Имидашанс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554446"/>
                  </a:ext>
                </a:extLst>
              </a:tr>
              <a:tr h="2257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Итого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9,324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16,7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0,1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3,328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3,8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1,54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1,26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8,4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409584"/>
                  </a:ext>
                </a:extLst>
              </a:tr>
              <a:tr h="225731">
                <a:tc gridSpan="19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ВСЕГО В НАЛИЧИИ 132,308 тонн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4" marR="534" marT="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980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180677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Основной маке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551</Words>
  <Application>Microsoft Office PowerPoint</Application>
  <PresentationFormat>Экран (4:3)</PresentationFormat>
  <Paragraphs>348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Основной макет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Ксения</dc:creator>
  <cp:lastModifiedBy>DNS-DEXP</cp:lastModifiedBy>
  <cp:revision>18</cp:revision>
  <dcterms:created xsi:type="dcterms:W3CDTF">2019-01-21T10:07:04Z</dcterms:created>
  <dcterms:modified xsi:type="dcterms:W3CDTF">2021-05-12T16:06:26Z</dcterms:modified>
</cp:coreProperties>
</file>