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B9402AD-65DF-4E30-BFE6-FDDDF69F9EF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макет с нумерацией2">
    <p:bg>
      <p:bgPr>
        <a:solidFill>
          <a:srgbClr val="FFF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05A221-C879-4935-9705-37C525FBA82A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>
            <a:hlinkClick r:id="" action="ppaction://noaction"/>
            <a:extLst>
              <a:ext uri="{FF2B5EF4-FFF2-40B4-BE49-F238E27FC236}">
                <a16:creationId xmlns:a16="http://schemas.microsoft.com/office/drawing/2014/main" id="{7F991906-CD4C-4FCC-BD75-F355E3F5FE41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EEE9B91E-4C77-485B-94E6-21E97197B29D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1B685ACC-3B16-4E4E-BAC8-8E718F6C145D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757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макет с нумерацие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2F93C3-EDE8-4D74-8E5E-EE94680A0A70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1A4C4855-FBDB-4395-8F5E-42550CCF1686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CE3280D-C89D-4B90-AF76-27FBCE4BAA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7D7BA875-DED8-492E-8C01-AED9AE59CE92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56B01B3F-FAA0-4A5C-BA3C-ABA8EAD57D4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0A51C19A-6F6C-4EA0-AC34-7DCEEADF4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91048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аккредит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1EED17-4AAF-469D-9F37-5A0D7BE84D5E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40CA4690-2CBF-4106-890E-D8DB98EF6B10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534F04FE-3762-4399-8BBD-E9B170D401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FC87036-3177-40E9-AB56-4C9565DCF83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6BC17AF9-E365-4DD9-B27D-51AB3CDB324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E07FA8EB-1110-47C4-A1E1-FCC22CA625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34697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ертифик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CE4C0D1-8A3D-4083-9F2D-0CD0ECC13119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DA7236E4-7BD4-4A5C-9B7E-68D9B03D64E9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FA70756-C236-4034-8354-F5C7A8DFD452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888A650-396A-4CA3-AD40-A2CDE288DBD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C3F76586-3D10-4AED-B981-EDF45EA5EF2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8F89276-42E3-48D3-B6EE-5A8A7356D0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2064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D288A-FD33-4F24-8E8C-7075FDB45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57963"/>
            <a:ext cx="539750" cy="2174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000" b="1">
                <a:solidFill>
                  <a:srgbClr val="4C4C4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4D0AD1-E9D2-46B6-852B-6738C35E2E3E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463BC5-DD28-4998-A457-22742D662637}"/>
              </a:ext>
            </a:extLst>
          </p:cNvPr>
          <p:cNvSpPr/>
          <p:nvPr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FB1900C5-B599-4339-A64B-3F0C4C29921B}"/>
              </a:ext>
            </a:extLst>
          </p:cNvPr>
          <p:cNvSpPr/>
          <p:nvPr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ABD176E9-148A-4CC7-B4AC-DAF1EA6EA973}"/>
              </a:ext>
            </a:extLst>
          </p:cNvPr>
          <p:cNvSpPr/>
          <p:nvPr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Click r:id="" action="ppaction://noaction"/>
            <a:extLst>
              <a:ext uri="{FF2B5EF4-FFF2-40B4-BE49-F238E27FC236}">
                <a16:creationId xmlns:a16="http://schemas.microsoft.com/office/drawing/2014/main" id="{B19B6A63-F632-430B-8944-24AFF6444C80}"/>
              </a:ext>
            </a:extLst>
          </p:cNvPr>
          <p:cNvSpPr/>
          <p:nvPr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5E3D7B4D-FDD6-486C-863D-91E2C1C5B6D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sz="1750" i="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Перечень организаций, предоставляющих  услуги по опрыскиванию против саранчовых вредителей   с помощью наземных опрыскивателей в 2021 году</a:t>
            </a:r>
            <a:endParaRPr lang="ru-RU" sz="175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6D0761A-378A-47FA-9584-E07D44D0CD0F}"/>
              </a:ext>
            </a:extLst>
          </p:cNvPr>
          <p:cNvGraphicFramePr>
            <a:graphicFrameLocks noGrp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2104680041"/>
              </p:ext>
            </p:extLst>
          </p:nvPr>
        </p:nvGraphicFramePr>
        <p:xfrm>
          <a:off x="179510" y="1159614"/>
          <a:ext cx="8784978" cy="4426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val="18889001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18556549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91423387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845127721"/>
                    </a:ext>
                  </a:extLst>
                </a:gridCol>
                <a:gridCol w="664987">
                  <a:extLst>
                    <a:ext uri="{9D8B030D-6E8A-4147-A177-3AD203B41FA5}">
                      <a16:colId xmlns:a16="http://schemas.microsoft.com/office/drawing/2014/main" val="4115574431"/>
                    </a:ext>
                  </a:extLst>
                </a:gridCol>
                <a:gridCol w="570087">
                  <a:extLst>
                    <a:ext uri="{9D8B030D-6E8A-4147-A177-3AD203B41FA5}">
                      <a16:colId xmlns:a16="http://schemas.microsoft.com/office/drawing/2014/main" val="2267204985"/>
                    </a:ext>
                  </a:extLst>
                </a:gridCol>
                <a:gridCol w="556826">
                  <a:extLst>
                    <a:ext uri="{9D8B030D-6E8A-4147-A177-3AD203B41FA5}">
                      <a16:colId xmlns:a16="http://schemas.microsoft.com/office/drawing/2014/main" val="3153159073"/>
                    </a:ext>
                  </a:extLst>
                </a:gridCol>
                <a:gridCol w="556826">
                  <a:extLst>
                    <a:ext uri="{9D8B030D-6E8A-4147-A177-3AD203B41FA5}">
                      <a16:colId xmlns:a16="http://schemas.microsoft.com/office/drawing/2014/main" val="2404276337"/>
                    </a:ext>
                  </a:extLst>
                </a:gridCol>
                <a:gridCol w="589976">
                  <a:extLst>
                    <a:ext uri="{9D8B030D-6E8A-4147-A177-3AD203B41FA5}">
                      <a16:colId xmlns:a16="http://schemas.microsoft.com/office/drawing/2014/main" val="4254655088"/>
                    </a:ext>
                  </a:extLst>
                </a:gridCol>
                <a:gridCol w="589690">
                  <a:extLst>
                    <a:ext uri="{9D8B030D-6E8A-4147-A177-3AD203B41FA5}">
                      <a16:colId xmlns:a16="http://schemas.microsoft.com/office/drawing/2014/main" val="78389256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145599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25856554"/>
                    </a:ext>
                  </a:extLst>
                </a:gridCol>
                <a:gridCol w="1080122">
                  <a:extLst>
                    <a:ext uri="{9D8B030D-6E8A-4147-A177-3AD203B41FA5}">
                      <a16:colId xmlns:a16="http://schemas.microsoft.com/office/drawing/2014/main" val="2283724450"/>
                    </a:ext>
                  </a:extLst>
                </a:gridCol>
              </a:tblGrid>
              <a:tr h="21176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организации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Контакты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Марка опрыскивателя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Технические характеристики опрыскивателя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Стоимость работы, руб./га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394623"/>
                  </a:ext>
                </a:extLst>
              </a:tr>
              <a:tr h="786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Производ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</a:p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га/час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Скорость на поле,</a:t>
                      </a:r>
                    </a:p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км/час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Ширина </a:t>
                      </a:r>
                      <a:r>
                        <a:rPr lang="ru-RU" sz="10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захвата,м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Расход раб.</a:t>
                      </a:r>
                    </a:p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жидкости</a:t>
                      </a:r>
                    </a:p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литр/га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Объем емкости,</a:t>
                      </a:r>
                    </a:p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литр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Клиренс,</a:t>
                      </a:r>
                    </a:p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см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без СЗР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СЗР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инсектицида против саранчовых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478286"/>
                  </a:ext>
                </a:extLst>
              </a:tr>
              <a:tr h="7868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АК Поволжье  (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г.Саратов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(964) 999-14-77                         8 (8452) 43-34-42    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РУБИН-04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зависит от особенностей участка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280-310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Кунгфу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Молния,</a:t>
                      </a:r>
                    </a:p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Монарх, Ария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074456"/>
                  </a:ext>
                </a:extLst>
              </a:tr>
              <a:tr h="5248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ИП 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Окунцов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И.А. (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г.Краснодар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8 (928) 187-40-05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Туман 2М (штанговые, вентилятор. типа)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20-28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5-300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951564"/>
                  </a:ext>
                </a:extLst>
              </a:tr>
              <a:tr h="6558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ООО "ОПЛОТ" (г.Самара)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 (937) 067-76-64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Гард (на базе 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камаз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вездеход)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10-20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300-1000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300-500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Герольд, Монарх, 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Танрек,Борей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        Альфа-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Ципи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302854"/>
                  </a:ext>
                </a:extLst>
              </a:tr>
              <a:tr h="6558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ООО "ИНТЕРАГРОСНАБ" (г.Волжский)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8(904) 777-22-42                          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Берту-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раптор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зависит от особенностей участка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24-36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20-600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2500-4200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96455"/>
                  </a:ext>
                </a:extLst>
              </a:tr>
              <a:tr h="22798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ГК "Академия защиты растений" (г.Саратов)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(903)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475-24-00                            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Туман 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20-50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600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</a:rPr>
                        <a:t>160-180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400*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Цунами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54013"/>
                  </a:ext>
                </a:extLst>
              </a:tr>
              <a:tr h="29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Витязь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60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20-150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600-2000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160-250</a:t>
                      </a:r>
                      <a:endParaRPr lang="ru-RU" sz="100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400*</a:t>
                      </a:r>
                      <a:endParaRPr lang="ru-RU" sz="1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914" marR="914" marT="91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84773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69E6829-0ECB-4C96-9AF3-2FFE89FE4EC7}"/>
              </a:ext>
            </a:extLst>
          </p:cNvPr>
          <p:cNvSpPr txBox="1"/>
          <p:nvPr/>
        </p:nvSpPr>
        <p:spPr>
          <a:xfrm>
            <a:off x="250825" y="5747913"/>
            <a:ext cx="68407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*При приобретении полной услуги, возможен дисконт на услуги опрыскивателя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875FB2-2B26-4BFD-90B3-4BACF9248619}"/>
              </a:ext>
            </a:extLst>
          </p:cNvPr>
          <p:cNvSpPr txBox="1"/>
          <p:nvPr/>
        </p:nvSpPr>
        <p:spPr>
          <a:xfrm>
            <a:off x="250825" y="6165304"/>
            <a:ext cx="65534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Информация подготовлена отделом защиты растений филиала ФГБУ «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</a:rPr>
              <a:t>Россельхозцентр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» по Волгоградской области тел.: 8(8442)33-67-46. Сведения</a:t>
            </a:r>
            <a:r>
              <a:rPr lang="ru-RU" sz="12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являются справочными,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Ф</a:t>
            </a:r>
            <a:r>
              <a:rPr lang="ru-RU" sz="12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илиал за предоставленные данные ответственности не несет.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18067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Основной маке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287</Words>
  <Application>Microsoft Office PowerPoint</Application>
  <PresentationFormat>Экран (4:3)</PresentationFormat>
  <Paragraphs>99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Основной макет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Dnsuser630</cp:lastModifiedBy>
  <cp:revision>14</cp:revision>
  <dcterms:created xsi:type="dcterms:W3CDTF">2019-01-21T10:07:04Z</dcterms:created>
  <dcterms:modified xsi:type="dcterms:W3CDTF">2021-05-12T14:28:21Z</dcterms:modified>
</cp:coreProperties>
</file>